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7681D82-D241-4E96-86CC-3F23EABDF693}" type="datetimeFigureOut">
              <a:rPr lang="en-US" smtClean="0"/>
              <a:t>9/14/2022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34C4F8B-EA16-4132-A001-050A1330C46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772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681D82-D241-4E96-86CC-3F23EABDF693}"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C4F8B-EA16-4132-A001-050A1330C463}" type="slidenum">
              <a:rPr lang="en-US" smtClean="0"/>
              <a:t>‹#›</a:t>
            </a:fld>
            <a:endParaRPr lang="en-US"/>
          </a:p>
        </p:txBody>
      </p:sp>
    </p:spTree>
    <p:extLst>
      <p:ext uri="{BB962C8B-B14F-4D97-AF65-F5344CB8AC3E}">
        <p14:creationId xmlns:p14="http://schemas.microsoft.com/office/powerpoint/2010/main" val="1858960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681D82-D241-4E96-86CC-3F23EABDF693}"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C4F8B-EA16-4132-A001-050A1330C46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355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681D82-D241-4E96-86CC-3F23EABDF693}"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C4F8B-EA16-4132-A001-050A1330C46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3530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681D82-D241-4E96-86CC-3F23EABDF693}"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C4F8B-EA16-4132-A001-050A1330C463}" type="slidenum">
              <a:rPr lang="en-US" smtClean="0"/>
              <a:t>‹#›</a:t>
            </a:fld>
            <a:endParaRPr lang="en-US"/>
          </a:p>
        </p:txBody>
      </p:sp>
    </p:spTree>
    <p:extLst>
      <p:ext uri="{BB962C8B-B14F-4D97-AF65-F5344CB8AC3E}">
        <p14:creationId xmlns:p14="http://schemas.microsoft.com/office/powerpoint/2010/main" val="1446493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681D82-D241-4E96-86CC-3F23EABDF693}"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C4F8B-EA16-4132-A001-050A1330C46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0212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681D82-D241-4E96-86CC-3F23EABDF693}"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C4F8B-EA16-4132-A001-050A1330C46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503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81D82-D241-4E96-86CC-3F23EABDF693}"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C4F8B-EA16-4132-A001-050A1330C46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5387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81D82-D241-4E96-86CC-3F23EABDF693}"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C4F8B-EA16-4132-A001-050A1330C46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704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81D82-D241-4E96-86CC-3F23EABDF693}"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C4F8B-EA16-4132-A001-050A1330C463}" type="slidenum">
              <a:rPr lang="en-US" smtClean="0"/>
              <a:t>‹#›</a:t>
            </a:fld>
            <a:endParaRPr lang="en-US"/>
          </a:p>
        </p:txBody>
      </p:sp>
    </p:spTree>
    <p:extLst>
      <p:ext uri="{BB962C8B-B14F-4D97-AF65-F5344CB8AC3E}">
        <p14:creationId xmlns:p14="http://schemas.microsoft.com/office/powerpoint/2010/main" val="386496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681D82-D241-4E96-86CC-3F23EABDF693}"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C4F8B-EA16-4132-A001-050A1330C46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8186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681D82-D241-4E96-86CC-3F23EABDF693}"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C4F8B-EA16-4132-A001-050A1330C463}" type="slidenum">
              <a:rPr lang="en-US" smtClean="0"/>
              <a:t>‹#›</a:t>
            </a:fld>
            <a:endParaRPr lang="en-US"/>
          </a:p>
        </p:txBody>
      </p:sp>
    </p:spTree>
    <p:extLst>
      <p:ext uri="{BB962C8B-B14F-4D97-AF65-F5344CB8AC3E}">
        <p14:creationId xmlns:p14="http://schemas.microsoft.com/office/powerpoint/2010/main" val="63288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681D82-D241-4E96-86CC-3F23EABDF693}" type="datetimeFigureOut">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4C4F8B-EA16-4132-A001-050A1330C46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6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681D82-D241-4E96-86CC-3F23EABDF693}" type="datetimeFigureOut">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4C4F8B-EA16-4132-A001-050A1330C46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206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81D82-D241-4E96-86CC-3F23EABDF693}" type="datetimeFigureOut">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4C4F8B-EA16-4132-A001-050A1330C463}" type="slidenum">
              <a:rPr lang="en-US" smtClean="0"/>
              <a:t>‹#›</a:t>
            </a:fld>
            <a:endParaRPr lang="en-US"/>
          </a:p>
        </p:txBody>
      </p:sp>
    </p:spTree>
    <p:extLst>
      <p:ext uri="{BB962C8B-B14F-4D97-AF65-F5344CB8AC3E}">
        <p14:creationId xmlns:p14="http://schemas.microsoft.com/office/powerpoint/2010/main" val="267019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681D82-D241-4E96-86CC-3F23EABDF693}"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C4F8B-EA16-4132-A001-050A1330C46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162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681D82-D241-4E96-86CC-3F23EABDF693}"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C4F8B-EA16-4132-A001-050A1330C463}" type="slidenum">
              <a:rPr lang="en-US" smtClean="0"/>
              <a:t>‹#›</a:t>
            </a:fld>
            <a:endParaRPr lang="en-US"/>
          </a:p>
        </p:txBody>
      </p:sp>
    </p:spTree>
    <p:extLst>
      <p:ext uri="{BB962C8B-B14F-4D97-AF65-F5344CB8AC3E}">
        <p14:creationId xmlns:p14="http://schemas.microsoft.com/office/powerpoint/2010/main" val="40952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681D82-D241-4E96-86CC-3F23EABDF693}" type="datetimeFigureOut">
              <a:rPr lang="en-US" smtClean="0"/>
              <a:t>9/14/2022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4C4F8B-EA16-4132-A001-050A1330C463}" type="slidenum">
              <a:rPr lang="en-US" smtClean="0"/>
              <a:t>‹#›</a:t>
            </a:fld>
            <a:endParaRPr lang="en-US"/>
          </a:p>
        </p:txBody>
      </p:sp>
    </p:spTree>
    <p:extLst>
      <p:ext uri="{BB962C8B-B14F-4D97-AF65-F5344CB8AC3E}">
        <p14:creationId xmlns:p14="http://schemas.microsoft.com/office/powerpoint/2010/main" val="3430944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ztreasury.gov/revenue-distributio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ztreasury.gov/revenue-distribution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6A5F-BB5B-DB37-F93B-6305C82D7E7B}"/>
              </a:ext>
            </a:extLst>
          </p:cNvPr>
          <p:cNvSpPr>
            <a:spLocks noGrp="1"/>
          </p:cNvSpPr>
          <p:nvPr>
            <p:ph type="ctrTitle"/>
          </p:nvPr>
        </p:nvSpPr>
        <p:spPr/>
        <p:txBody>
          <a:bodyPr>
            <a:normAutofit/>
          </a:bodyPr>
          <a:lstStyle/>
          <a:p>
            <a:r>
              <a:rPr lang="en-US" sz="4000" dirty="0"/>
              <a:t>SB1712 Discussion</a:t>
            </a:r>
            <a:br>
              <a:rPr lang="en-US" sz="4000" dirty="0"/>
            </a:br>
            <a:endParaRPr lang="en-US" sz="4000" dirty="0"/>
          </a:p>
        </p:txBody>
      </p:sp>
      <p:sp>
        <p:nvSpPr>
          <p:cNvPr id="3" name="Subtitle 2">
            <a:extLst>
              <a:ext uri="{FF2B5EF4-FFF2-40B4-BE49-F238E27FC236}">
                <a16:creationId xmlns:a16="http://schemas.microsoft.com/office/drawing/2014/main" id="{56BF8911-DEFD-1B63-60B6-0B0D96BCCA65}"/>
              </a:ext>
            </a:extLst>
          </p:cNvPr>
          <p:cNvSpPr>
            <a:spLocks noGrp="1"/>
          </p:cNvSpPr>
          <p:nvPr>
            <p:ph type="subTitle" idx="1"/>
          </p:nvPr>
        </p:nvSpPr>
        <p:spPr/>
        <p:txBody>
          <a:bodyPr>
            <a:normAutofit fontScale="70000" lnSpcReduction="20000"/>
          </a:bodyPr>
          <a:lstStyle/>
          <a:p>
            <a:r>
              <a:rPr lang="en-US" dirty="0"/>
              <a:t>Arizona State Treasurer’s Office</a:t>
            </a:r>
          </a:p>
          <a:p>
            <a:r>
              <a:rPr lang="en-US" dirty="0"/>
              <a:t>Jackie Harding, Deputy Treasurer of Operations</a:t>
            </a:r>
          </a:p>
          <a:p>
            <a:r>
              <a:rPr lang="en-US" dirty="0"/>
              <a:t>Mark Swenson, Deputy Treasurer</a:t>
            </a:r>
          </a:p>
          <a:p>
            <a:r>
              <a:rPr lang="en-US" dirty="0"/>
              <a:t>Jeffrey Ong, Legislative Liaison</a:t>
            </a:r>
          </a:p>
          <a:p>
            <a:endParaRPr lang="en-US" dirty="0"/>
          </a:p>
          <a:p>
            <a:endParaRPr lang="en-US" dirty="0"/>
          </a:p>
        </p:txBody>
      </p:sp>
    </p:spTree>
    <p:extLst>
      <p:ext uri="{BB962C8B-B14F-4D97-AF65-F5344CB8AC3E}">
        <p14:creationId xmlns:p14="http://schemas.microsoft.com/office/powerpoint/2010/main" val="3543866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3284-157B-F4E3-14B2-9D2812F51691}"/>
              </a:ext>
            </a:extLst>
          </p:cNvPr>
          <p:cNvSpPr>
            <a:spLocks noGrp="1"/>
          </p:cNvSpPr>
          <p:nvPr>
            <p:ph type="title"/>
          </p:nvPr>
        </p:nvSpPr>
        <p:spPr/>
        <p:txBody>
          <a:bodyPr/>
          <a:lstStyle/>
          <a:p>
            <a:pPr algn="ctr"/>
            <a:r>
              <a:rPr lang="en-US" dirty="0"/>
              <a:t>Website Navigation</a:t>
            </a:r>
          </a:p>
        </p:txBody>
      </p:sp>
      <p:sp>
        <p:nvSpPr>
          <p:cNvPr id="3" name="Content Placeholder 2">
            <a:extLst>
              <a:ext uri="{FF2B5EF4-FFF2-40B4-BE49-F238E27FC236}">
                <a16:creationId xmlns:a16="http://schemas.microsoft.com/office/drawing/2014/main" id="{A2D63705-3534-E00E-78A3-0675510F37E9}"/>
              </a:ext>
            </a:extLst>
          </p:cNvPr>
          <p:cNvSpPr>
            <a:spLocks noGrp="1"/>
          </p:cNvSpPr>
          <p:nvPr>
            <p:ph idx="1"/>
          </p:nvPr>
        </p:nvSpPr>
        <p:spPr/>
        <p:txBody>
          <a:bodyPr>
            <a:normAutofit fontScale="70000" lnSpcReduction="20000"/>
          </a:bodyPr>
          <a:lstStyle/>
          <a:p>
            <a:r>
              <a:rPr lang="en-US" dirty="0"/>
              <a:t>All information will be located at </a:t>
            </a:r>
            <a:r>
              <a:rPr lang="en-US" dirty="0">
                <a:hlinkClick r:id="rId2"/>
              </a:rPr>
              <a:t>https://www.aztreasury.gov/revenue-distributions</a:t>
            </a:r>
            <a:endParaRPr lang="en-US" dirty="0"/>
          </a:p>
          <a:p>
            <a:r>
              <a:rPr lang="en-US" dirty="0"/>
              <a:t>Once on the website, scroll down or search for the title “SB1712: Law Enforcement Crime Victim Notification”.</a:t>
            </a:r>
          </a:p>
          <a:p>
            <a:r>
              <a:rPr lang="en-US" dirty="0"/>
              <a:t>The website will contain the following information:</a:t>
            </a:r>
          </a:p>
          <a:p>
            <a:pPr>
              <a:buFont typeface="Courier New" panose="02070309020205020404" pitchFamily="49" charset="0"/>
              <a:buChar char="o"/>
            </a:pPr>
            <a:r>
              <a:rPr lang="en-US" dirty="0"/>
              <a:t>	Arizona State Treasurer SB1712 Guidelines</a:t>
            </a:r>
          </a:p>
          <a:p>
            <a:pPr>
              <a:buFont typeface="Courier New" panose="02070309020205020404" pitchFamily="49" charset="0"/>
              <a:buChar char="o"/>
            </a:pPr>
            <a:r>
              <a:rPr lang="en-US" dirty="0"/>
              <a:t>	Arizona Office of State Treasurer Compliance Certification for Reimbursement Under 	A.R.S. § 41-180 	</a:t>
            </a:r>
          </a:p>
          <a:p>
            <a:pPr>
              <a:buFont typeface="Courier New" panose="02070309020205020404" pitchFamily="49" charset="0"/>
              <a:buChar char="o"/>
            </a:pPr>
            <a:r>
              <a:rPr lang="en-US" dirty="0"/>
              <a:t>   SB1712 – Q&amp;A</a:t>
            </a:r>
          </a:p>
          <a:p>
            <a:pPr>
              <a:buFont typeface="Courier New" panose="02070309020205020404" pitchFamily="49" charset="0"/>
              <a:buChar char="o"/>
            </a:pPr>
            <a:r>
              <a:rPr lang="en-US" dirty="0"/>
              <a:t>	A recording of this WebEx and the presentation</a:t>
            </a:r>
          </a:p>
          <a:p>
            <a:pPr>
              <a:buFont typeface="Courier New" panose="02070309020205020404" pitchFamily="49" charset="0"/>
              <a:buChar char="o"/>
            </a:pPr>
            <a:r>
              <a:rPr lang="en-US" dirty="0"/>
              <a:t>	A list of processed reimbursements (updated by the first of each month)</a:t>
            </a:r>
          </a:p>
          <a:p>
            <a:pPr marL="0" indent="0">
              <a:buNone/>
            </a:pPr>
            <a:endParaRPr lang="en-US" dirty="0"/>
          </a:p>
        </p:txBody>
      </p:sp>
    </p:spTree>
    <p:extLst>
      <p:ext uri="{BB962C8B-B14F-4D97-AF65-F5344CB8AC3E}">
        <p14:creationId xmlns:p14="http://schemas.microsoft.com/office/powerpoint/2010/main" val="1813919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B47BB-AEC4-483E-90B1-A7FF9EB05CAF}"/>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9401AD45-5466-756A-2A41-76EFD1DAB9D7}"/>
              </a:ext>
            </a:extLst>
          </p:cNvPr>
          <p:cNvSpPr>
            <a:spLocks noGrp="1"/>
          </p:cNvSpPr>
          <p:nvPr>
            <p:ph idx="1"/>
          </p:nvPr>
        </p:nvSpPr>
        <p:spPr/>
        <p:txBody>
          <a:bodyPr>
            <a:normAutofit fontScale="92500"/>
          </a:bodyPr>
          <a:lstStyle/>
          <a:p>
            <a:pPr marL="0" indent="0">
              <a:buNone/>
            </a:pPr>
            <a:r>
              <a:rPr lang="en-US" dirty="0"/>
              <a:t>We will take questions from the audience.  Please type your questions in the chat.</a:t>
            </a:r>
          </a:p>
          <a:p>
            <a:pPr marL="0" indent="0">
              <a:buNone/>
            </a:pPr>
            <a:endParaRPr lang="en-US" dirty="0"/>
          </a:p>
          <a:p>
            <a:pPr marL="0" indent="0">
              <a:buNone/>
            </a:pPr>
            <a:r>
              <a:rPr lang="en-US" dirty="0"/>
              <a:t>We will attempt to answer all questions, but if we are unable to answer any questions or there is not enough time to get to all questions, we will notate them and post them to the website.</a:t>
            </a:r>
          </a:p>
          <a:p>
            <a:pPr marL="0" indent="0">
              <a:buNone/>
            </a:pPr>
            <a:endParaRPr lang="en-US" dirty="0"/>
          </a:p>
          <a:p>
            <a:pPr marL="0" indent="0">
              <a:buNone/>
            </a:pPr>
            <a:r>
              <a:rPr lang="en-US" dirty="0"/>
              <a:t>If you have any questions after the call, please email SB1712@aztreasury.gov.</a:t>
            </a:r>
          </a:p>
          <a:p>
            <a:pPr marL="0" indent="0">
              <a:buNone/>
            </a:pPr>
            <a:endParaRPr lang="en-US" dirty="0"/>
          </a:p>
        </p:txBody>
      </p:sp>
    </p:spTree>
    <p:extLst>
      <p:ext uri="{BB962C8B-B14F-4D97-AF65-F5344CB8AC3E}">
        <p14:creationId xmlns:p14="http://schemas.microsoft.com/office/powerpoint/2010/main" val="1961293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F0389F-C94F-7F8E-5E12-C9DE3DD84A90}"/>
              </a:ext>
            </a:extLst>
          </p:cNvPr>
          <p:cNvSpPr>
            <a:spLocks noGrp="1"/>
          </p:cNvSpPr>
          <p:nvPr>
            <p:ph type="title"/>
          </p:nvPr>
        </p:nvSpPr>
        <p:spPr/>
        <p:txBody>
          <a:bodyPr/>
          <a:lstStyle/>
          <a:p>
            <a:pPr algn="ctr"/>
            <a:r>
              <a:rPr lang="en-US" dirty="0"/>
              <a:t>End of Presentation</a:t>
            </a:r>
          </a:p>
        </p:txBody>
      </p:sp>
      <p:sp>
        <p:nvSpPr>
          <p:cNvPr id="5" name="Text Placeholder 4">
            <a:extLst>
              <a:ext uri="{FF2B5EF4-FFF2-40B4-BE49-F238E27FC236}">
                <a16:creationId xmlns:a16="http://schemas.microsoft.com/office/drawing/2014/main" id="{B8E150D0-47BE-AFF5-6195-61D54ECD294C}"/>
              </a:ext>
            </a:extLst>
          </p:cNvPr>
          <p:cNvSpPr>
            <a:spLocks noGrp="1"/>
          </p:cNvSpPr>
          <p:nvPr>
            <p:ph type="body" idx="1"/>
          </p:nvPr>
        </p:nvSpPr>
        <p:spPr/>
        <p:txBody>
          <a:bodyPr/>
          <a:lstStyle/>
          <a:p>
            <a:r>
              <a:rPr lang="en-US" dirty="0"/>
              <a:t>Thank you for your time.</a:t>
            </a:r>
          </a:p>
        </p:txBody>
      </p:sp>
    </p:spTree>
    <p:extLst>
      <p:ext uri="{BB962C8B-B14F-4D97-AF65-F5344CB8AC3E}">
        <p14:creationId xmlns:p14="http://schemas.microsoft.com/office/powerpoint/2010/main" val="47745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2C7E-3A87-50DF-40C7-7FEB85F5A1B5}"/>
              </a:ext>
            </a:extLst>
          </p:cNvPr>
          <p:cNvSpPr>
            <a:spLocks noGrp="1"/>
          </p:cNvSpPr>
          <p:nvPr>
            <p:ph type="title"/>
          </p:nvPr>
        </p:nvSpPr>
        <p:spPr/>
        <p:txBody>
          <a:bodyPr/>
          <a:lstStyle/>
          <a:p>
            <a:pPr algn="ctr"/>
            <a:r>
              <a:rPr lang="en-US" dirty="0"/>
              <a:t>SB1712 Overview</a:t>
            </a:r>
          </a:p>
        </p:txBody>
      </p:sp>
      <p:sp>
        <p:nvSpPr>
          <p:cNvPr id="3" name="Content Placeholder 2">
            <a:extLst>
              <a:ext uri="{FF2B5EF4-FFF2-40B4-BE49-F238E27FC236}">
                <a16:creationId xmlns:a16="http://schemas.microsoft.com/office/drawing/2014/main" id="{E774D99A-3E3F-664E-9703-2A544B01740E}"/>
              </a:ext>
            </a:extLst>
          </p:cNvPr>
          <p:cNvSpPr>
            <a:spLocks noGrp="1"/>
          </p:cNvSpPr>
          <p:nvPr>
            <p:ph idx="1"/>
          </p:nvPr>
        </p:nvSpPr>
        <p:spPr/>
        <p:txBody>
          <a:bodyPr>
            <a:normAutofit fontScale="92500" lnSpcReduction="20000"/>
          </a:bodyPr>
          <a:lstStyle/>
          <a:p>
            <a:r>
              <a:rPr lang="en-US" dirty="0"/>
              <a:t>Fund is administered by the State Treasurer.</a:t>
            </a:r>
          </a:p>
          <a:p>
            <a:r>
              <a:rPr lang="en-US" dirty="0"/>
              <a:t>Monies in the fund may be used by law enforcement agencies in this state to fund software that meets the requirements listed in ARS § 41-180.</a:t>
            </a:r>
          </a:p>
          <a:p>
            <a:r>
              <a:rPr lang="en-US" dirty="0"/>
              <a:t>$3,800,000 is appropriated from general fund to this fund in fiscal year 2022-2023.</a:t>
            </a:r>
          </a:p>
          <a:p>
            <a:r>
              <a:rPr lang="en-US" dirty="0"/>
              <a:t>Law enforcement agencies that implement software meeting the requirements of this section may submit to the State Treasurer a request for reimbursement of the software costs.</a:t>
            </a:r>
          </a:p>
          <a:p>
            <a:r>
              <a:rPr lang="en-US" dirty="0"/>
              <a:t>The State Treasurer shall reimburse valid claims for reimbursement on a first-come, first-served basis.</a:t>
            </a:r>
          </a:p>
          <a:p>
            <a:endParaRPr lang="en-US" dirty="0"/>
          </a:p>
        </p:txBody>
      </p:sp>
    </p:spTree>
    <p:extLst>
      <p:ext uri="{BB962C8B-B14F-4D97-AF65-F5344CB8AC3E}">
        <p14:creationId xmlns:p14="http://schemas.microsoft.com/office/powerpoint/2010/main" val="4135007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9CE3A-8825-9D64-F770-5A1393BD5655}"/>
              </a:ext>
            </a:extLst>
          </p:cNvPr>
          <p:cNvSpPr>
            <a:spLocks noGrp="1"/>
          </p:cNvSpPr>
          <p:nvPr>
            <p:ph type="title"/>
          </p:nvPr>
        </p:nvSpPr>
        <p:spPr/>
        <p:txBody>
          <a:bodyPr/>
          <a:lstStyle/>
          <a:p>
            <a:pPr algn="ctr"/>
            <a:r>
              <a:rPr lang="en-US" dirty="0"/>
              <a:t>Q&amp;A #1</a:t>
            </a:r>
          </a:p>
        </p:txBody>
      </p:sp>
      <p:sp>
        <p:nvSpPr>
          <p:cNvPr id="3" name="Content Placeholder 2">
            <a:extLst>
              <a:ext uri="{FF2B5EF4-FFF2-40B4-BE49-F238E27FC236}">
                <a16:creationId xmlns:a16="http://schemas.microsoft.com/office/drawing/2014/main" id="{4F71BDD9-6028-1801-9083-9972EE421778}"/>
              </a:ext>
            </a:extLst>
          </p:cNvPr>
          <p:cNvSpPr>
            <a:spLocks noGrp="1"/>
          </p:cNvSpPr>
          <p:nvPr>
            <p:ph idx="1"/>
          </p:nvPr>
        </p:nvSpPr>
        <p:spPr/>
        <p:txBody>
          <a:bodyPr/>
          <a:lstStyle/>
          <a:p>
            <a:pPr marL="0" indent="0">
              <a:buNone/>
            </a:pPr>
            <a:r>
              <a:rPr lang="en-US" dirty="0"/>
              <a:t>Q1:  	What entities are considered “law enforcement” and may get 					reimbursement under SB1712?</a:t>
            </a:r>
          </a:p>
          <a:p>
            <a:pPr marL="0" indent="0">
              <a:buNone/>
            </a:pPr>
            <a:endParaRPr lang="en-US" dirty="0"/>
          </a:p>
          <a:p>
            <a:pPr marL="0" indent="0">
              <a:buNone/>
            </a:pPr>
            <a:r>
              <a:rPr lang="en-US" dirty="0"/>
              <a:t>A1:  	“Law enforcement” will encompass town, city, and county-based police 		agencies, as well as any prosecutor’s office in the State of Arizona that 		employs the notification system.</a:t>
            </a:r>
          </a:p>
        </p:txBody>
      </p:sp>
    </p:spTree>
    <p:extLst>
      <p:ext uri="{BB962C8B-B14F-4D97-AF65-F5344CB8AC3E}">
        <p14:creationId xmlns:p14="http://schemas.microsoft.com/office/powerpoint/2010/main" val="33649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1E33-EA80-F0CE-4023-D75002C1F6AF}"/>
              </a:ext>
            </a:extLst>
          </p:cNvPr>
          <p:cNvSpPr>
            <a:spLocks noGrp="1"/>
          </p:cNvSpPr>
          <p:nvPr>
            <p:ph type="title"/>
          </p:nvPr>
        </p:nvSpPr>
        <p:spPr/>
        <p:txBody>
          <a:bodyPr/>
          <a:lstStyle/>
          <a:p>
            <a:pPr algn="ctr"/>
            <a:r>
              <a:rPr lang="en-US" dirty="0"/>
              <a:t>Q&amp;A #2</a:t>
            </a:r>
          </a:p>
        </p:txBody>
      </p:sp>
      <p:sp>
        <p:nvSpPr>
          <p:cNvPr id="3" name="Content Placeholder 2">
            <a:extLst>
              <a:ext uri="{FF2B5EF4-FFF2-40B4-BE49-F238E27FC236}">
                <a16:creationId xmlns:a16="http://schemas.microsoft.com/office/drawing/2014/main" id="{05405BBF-F855-65AD-6B07-CB8758AB774E}"/>
              </a:ext>
            </a:extLst>
          </p:cNvPr>
          <p:cNvSpPr>
            <a:spLocks noGrp="1"/>
          </p:cNvSpPr>
          <p:nvPr>
            <p:ph idx="1"/>
          </p:nvPr>
        </p:nvSpPr>
        <p:spPr/>
        <p:txBody>
          <a:bodyPr>
            <a:normAutofit/>
          </a:bodyPr>
          <a:lstStyle/>
          <a:p>
            <a:pPr marL="0" indent="0">
              <a:buNone/>
            </a:pPr>
            <a:r>
              <a:rPr lang="en-US" dirty="0"/>
              <a:t>Q2:		Can an agency be reimbursed for payments prior to SB1712’s 	effective 		date?</a:t>
            </a:r>
          </a:p>
          <a:p>
            <a:pPr marL="0" indent="0">
              <a:buNone/>
            </a:pPr>
            <a:endParaRPr lang="en-US" dirty="0"/>
          </a:p>
          <a:p>
            <a:pPr marL="0" indent="0">
              <a:buNone/>
            </a:pPr>
            <a:r>
              <a:rPr lang="en-US" dirty="0"/>
              <a:t>A2:		Under A.R.S. § 1-244, “no statute is retroactive unless expressly 				declared therein.”  SB1712 does not contain retroactive language, thus 		does not have any retroactive effect.  The 	effective date of the bill is 			September 24, 2022.</a:t>
            </a:r>
          </a:p>
        </p:txBody>
      </p:sp>
    </p:spTree>
    <p:extLst>
      <p:ext uri="{BB962C8B-B14F-4D97-AF65-F5344CB8AC3E}">
        <p14:creationId xmlns:p14="http://schemas.microsoft.com/office/powerpoint/2010/main" val="94587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39D7-2A3E-8E7F-827F-AE3F841BB158}"/>
              </a:ext>
            </a:extLst>
          </p:cNvPr>
          <p:cNvSpPr>
            <a:spLocks noGrp="1"/>
          </p:cNvSpPr>
          <p:nvPr>
            <p:ph type="title"/>
          </p:nvPr>
        </p:nvSpPr>
        <p:spPr/>
        <p:txBody>
          <a:bodyPr/>
          <a:lstStyle/>
          <a:p>
            <a:pPr algn="ctr"/>
            <a:r>
              <a:rPr lang="en-US" dirty="0"/>
              <a:t>Q&amp;A #3</a:t>
            </a:r>
          </a:p>
        </p:txBody>
      </p:sp>
      <p:sp>
        <p:nvSpPr>
          <p:cNvPr id="3" name="Content Placeholder 2">
            <a:extLst>
              <a:ext uri="{FF2B5EF4-FFF2-40B4-BE49-F238E27FC236}">
                <a16:creationId xmlns:a16="http://schemas.microsoft.com/office/drawing/2014/main" id="{064F44CD-B591-72F0-3C11-B8F39B551FC2}"/>
              </a:ext>
            </a:extLst>
          </p:cNvPr>
          <p:cNvSpPr>
            <a:spLocks noGrp="1"/>
          </p:cNvSpPr>
          <p:nvPr>
            <p:ph idx="1"/>
          </p:nvPr>
        </p:nvSpPr>
        <p:spPr>
          <a:xfrm>
            <a:off x="1295401" y="2556932"/>
            <a:ext cx="9601196" cy="3541864"/>
          </a:xfrm>
        </p:spPr>
        <p:txBody>
          <a:bodyPr>
            <a:noAutofit/>
          </a:bodyPr>
          <a:lstStyle/>
          <a:p>
            <a:pPr marL="0" indent="0">
              <a:buNone/>
            </a:pPr>
            <a:r>
              <a:rPr lang="en-US" dirty="0"/>
              <a:t>Q3:		Are agencies able to send a claim based on an executed contract for a 		solution that meets SB1712 requirements?</a:t>
            </a:r>
          </a:p>
          <a:p>
            <a:pPr marL="0" indent="0">
              <a:buNone/>
            </a:pPr>
            <a:endParaRPr lang="en-US" dirty="0"/>
          </a:p>
          <a:p>
            <a:pPr marL="0" indent="0">
              <a:buNone/>
            </a:pPr>
            <a:r>
              <a:rPr lang="en-US" dirty="0"/>
              <a:t>A3:		Although the term “reimbursement” is not defined in the 	statute, the 			term is most commonly defined as follows, “the action or repaying of a 		person who has spent money, or a sum paid to cover money that has 			been spent.” Valid claims will be made for completed systems that meet 		the requirements and have been paid.</a:t>
            </a:r>
          </a:p>
        </p:txBody>
      </p:sp>
    </p:spTree>
    <p:extLst>
      <p:ext uri="{BB962C8B-B14F-4D97-AF65-F5344CB8AC3E}">
        <p14:creationId xmlns:p14="http://schemas.microsoft.com/office/powerpoint/2010/main" val="955857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5FF-805B-154F-71D5-AF48A4FF5B0F}"/>
              </a:ext>
            </a:extLst>
          </p:cNvPr>
          <p:cNvSpPr>
            <a:spLocks noGrp="1"/>
          </p:cNvSpPr>
          <p:nvPr>
            <p:ph type="title"/>
          </p:nvPr>
        </p:nvSpPr>
        <p:spPr/>
        <p:txBody>
          <a:bodyPr/>
          <a:lstStyle/>
          <a:p>
            <a:pPr algn="ctr"/>
            <a:r>
              <a:rPr lang="en-US" dirty="0"/>
              <a:t>Q&amp;A #4</a:t>
            </a:r>
          </a:p>
        </p:txBody>
      </p:sp>
      <p:sp>
        <p:nvSpPr>
          <p:cNvPr id="3" name="Content Placeholder 2">
            <a:extLst>
              <a:ext uri="{FF2B5EF4-FFF2-40B4-BE49-F238E27FC236}">
                <a16:creationId xmlns:a16="http://schemas.microsoft.com/office/drawing/2014/main" id="{5AC38334-FECF-ED60-EE06-490E04DDEB8F}"/>
              </a:ext>
            </a:extLst>
          </p:cNvPr>
          <p:cNvSpPr>
            <a:spLocks noGrp="1"/>
          </p:cNvSpPr>
          <p:nvPr>
            <p:ph idx="1"/>
          </p:nvPr>
        </p:nvSpPr>
        <p:spPr/>
        <p:txBody>
          <a:bodyPr/>
          <a:lstStyle/>
          <a:p>
            <a:pPr marL="0" indent="0">
              <a:buNone/>
            </a:pPr>
            <a:r>
              <a:rPr lang="en-US" dirty="0"/>
              <a:t>Q4:		Will a cap be put on reimbursement claims?</a:t>
            </a:r>
          </a:p>
          <a:p>
            <a:pPr marL="0" indent="0">
              <a:buNone/>
            </a:pPr>
            <a:endParaRPr lang="en-US" dirty="0"/>
          </a:p>
          <a:p>
            <a:pPr marL="0" indent="0">
              <a:buNone/>
            </a:pPr>
            <a:r>
              <a:rPr lang="en-US" dirty="0"/>
              <a:t>A4:		SB1712 does not include a cap on the reimbursement amount.  Per 			ARS § 41-180, “The State Treasurer shall reimburse valid claims for 			reimbursement on a first-come, first-served basis”.  The Treasurer’s 			Office will review all claims prior to approval. </a:t>
            </a:r>
          </a:p>
        </p:txBody>
      </p:sp>
    </p:spTree>
    <p:extLst>
      <p:ext uri="{BB962C8B-B14F-4D97-AF65-F5344CB8AC3E}">
        <p14:creationId xmlns:p14="http://schemas.microsoft.com/office/powerpoint/2010/main" val="329580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59A9-5C16-D42E-778E-33BF99FC93D2}"/>
              </a:ext>
            </a:extLst>
          </p:cNvPr>
          <p:cNvSpPr>
            <a:spLocks noGrp="1"/>
          </p:cNvSpPr>
          <p:nvPr>
            <p:ph type="title"/>
          </p:nvPr>
        </p:nvSpPr>
        <p:spPr/>
        <p:txBody>
          <a:bodyPr/>
          <a:lstStyle/>
          <a:p>
            <a:pPr algn="ctr"/>
            <a:r>
              <a:rPr lang="en-US" dirty="0"/>
              <a:t>Q&amp;A #5</a:t>
            </a:r>
          </a:p>
        </p:txBody>
      </p:sp>
      <p:sp>
        <p:nvSpPr>
          <p:cNvPr id="3" name="Content Placeholder 2">
            <a:extLst>
              <a:ext uri="{FF2B5EF4-FFF2-40B4-BE49-F238E27FC236}">
                <a16:creationId xmlns:a16="http://schemas.microsoft.com/office/drawing/2014/main" id="{DD95F1A4-B4F4-6138-ECB2-DA2BADF26A47}"/>
              </a:ext>
            </a:extLst>
          </p:cNvPr>
          <p:cNvSpPr>
            <a:spLocks noGrp="1"/>
          </p:cNvSpPr>
          <p:nvPr>
            <p:ph idx="1"/>
          </p:nvPr>
        </p:nvSpPr>
        <p:spPr>
          <a:xfrm>
            <a:off x="1295402" y="2556932"/>
            <a:ext cx="9601196" cy="3318936"/>
          </a:xfrm>
        </p:spPr>
        <p:txBody>
          <a:bodyPr>
            <a:normAutofit fontScale="55000" lnSpcReduction="20000"/>
          </a:bodyPr>
          <a:lstStyle/>
          <a:p>
            <a:pPr marL="0" indent="0">
              <a:buNone/>
            </a:pPr>
            <a:r>
              <a:rPr lang="en-US" sz="3800" dirty="0"/>
              <a:t>Q5:		Is overtime, temp wages, operational expenses, and grant matches allowable 			expenses under SB1712?</a:t>
            </a:r>
          </a:p>
          <a:p>
            <a:pPr marL="0" indent="0">
              <a:buNone/>
            </a:pPr>
            <a:endParaRPr lang="en-US" sz="3800" dirty="0"/>
          </a:p>
          <a:p>
            <a:pPr marL="0" indent="0">
              <a:buNone/>
            </a:pPr>
            <a:r>
              <a:rPr lang="en-US" sz="3800" dirty="0"/>
              <a:t>A5:		Reimbursements are for the software costs that meet the requirements of ARS § 		41-180, sections A and B. 	Per ARS § 41-180, A “monies in the fund are subject 		to legislative 	appropriation and may be used by law enforcement agencies in this 		state to fund software that does the following…”</a:t>
            </a:r>
          </a:p>
          <a:p>
            <a:pPr marL="0" indent="0">
              <a:buNone/>
            </a:pPr>
            <a:r>
              <a:rPr lang="en-US" sz="3800" dirty="0"/>
              <a:t>		Per section C, “Law enforcement agencies that implement software meeting 			the requirements of this section may submit to the State 	Treasurer a request for 		reimbursement of the software costs”.  </a:t>
            </a:r>
          </a:p>
          <a:p>
            <a:pPr marL="0" indent="0">
              <a:buNone/>
            </a:pPr>
            <a:endParaRPr lang="en-US" dirty="0"/>
          </a:p>
        </p:txBody>
      </p:sp>
    </p:spTree>
    <p:extLst>
      <p:ext uri="{BB962C8B-B14F-4D97-AF65-F5344CB8AC3E}">
        <p14:creationId xmlns:p14="http://schemas.microsoft.com/office/powerpoint/2010/main" val="368555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1A7E2-5E54-4A71-0EDE-E3F021D496D8}"/>
              </a:ext>
            </a:extLst>
          </p:cNvPr>
          <p:cNvSpPr>
            <a:spLocks noGrp="1"/>
          </p:cNvSpPr>
          <p:nvPr>
            <p:ph type="title"/>
          </p:nvPr>
        </p:nvSpPr>
        <p:spPr/>
        <p:txBody>
          <a:bodyPr/>
          <a:lstStyle/>
          <a:p>
            <a:pPr algn="ctr"/>
            <a:r>
              <a:rPr lang="en-US" dirty="0"/>
              <a:t>Q&amp;A #6</a:t>
            </a:r>
          </a:p>
        </p:txBody>
      </p:sp>
      <p:sp>
        <p:nvSpPr>
          <p:cNvPr id="3" name="Content Placeholder 2">
            <a:extLst>
              <a:ext uri="{FF2B5EF4-FFF2-40B4-BE49-F238E27FC236}">
                <a16:creationId xmlns:a16="http://schemas.microsoft.com/office/drawing/2014/main" id="{6089D374-48B6-EDD1-4095-7C333D30E320}"/>
              </a:ext>
            </a:extLst>
          </p:cNvPr>
          <p:cNvSpPr>
            <a:spLocks noGrp="1"/>
          </p:cNvSpPr>
          <p:nvPr>
            <p:ph idx="1"/>
          </p:nvPr>
        </p:nvSpPr>
        <p:spPr/>
        <p:txBody>
          <a:bodyPr/>
          <a:lstStyle/>
          <a:p>
            <a:pPr marL="0" indent="0">
              <a:buNone/>
            </a:pPr>
            <a:r>
              <a:rPr lang="en-US" dirty="0"/>
              <a:t>Q6:		If the systems contains all the required functionality, but also contains 		additional functionality, will the additional 	functionality be prorated?</a:t>
            </a:r>
          </a:p>
          <a:p>
            <a:pPr marL="0" indent="0">
              <a:buNone/>
            </a:pPr>
            <a:endParaRPr lang="en-US" dirty="0"/>
          </a:p>
          <a:p>
            <a:pPr marL="0" indent="0">
              <a:buNone/>
            </a:pPr>
            <a:r>
              <a:rPr lang="en-US" dirty="0"/>
              <a:t>A6:		The Treasurer’s Office will reimburse only the portion of the cost of 			the software required by the statute.  As this is a Crime Victim’s 				Notification System, it is required that the vendor implement a system 		that meets ALL requirements within the statute.</a:t>
            </a:r>
          </a:p>
        </p:txBody>
      </p:sp>
    </p:spTree>
    <p:extLst>
      <p:ext uri="{BB962C8B-B14F-4D97-AF65-F5344CB8AC3E}">
        <p14:creationId xmlns:p14="http://schemas.microsoft.com/office/powerpoint/2010/main" val="73007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D22F-2E37-3240-C1C2-18A284E5D4A3}"/>
              </a:ext>
            </a:extLst>
          </p:cNvPr>
          <p:cNvSpPr>
            <a:spLocks noGrp="1"/>
          </p:cNvSpPr>
          <p:nvPr>
            <p:ph type="title"/>
          </p:nvPr>
        </p:nvSpPr>
        <p:spPr/>
        <p:txBody>
          <a:bodyPr/>
          <a:lstStyle/>
          <a:p>
            <a:pPr algn="ctr"/>
            <a:r>
              <a:rPr lang="en-US" dirty="0"/>
              <a:t>Submitting Reimbursement Claims</a:t>
            </a:r>
          </a:p>
        </p:txBody>
      </p:sp>
      <p:sp>
        <p:nvSpPr>
          <p:cNvPr id="3" name="Content Placeholder 2">
            <a:extLst>
              <a:ext uri="{FF2B5EF4-FFF2-40B4-BE49-F238E27FC236}">
                <a16:creationId xmlns:a16="http://schemas.microsoft.com/office/drawing/2014/main" id="{822BF3EC-B63C-B075-A5A7-CB10C89382E6}"/>
              </a:ext>
            </a:extLst>
          </p:cNvPr>
          <p:cNvSpPr>
            <a:spLocks noGrp="1"/>
          </p:cNvSpPr>
          <p:nvPr>
            <p:ph idx="1"/>
          </p:nvPr>
        </p:nvSpPr>
        <p:spPr/>
        <p:txBody>
          <a:bodyPr>
            <a:normAutofit fontScale="62500" lnSpcReduction="20000"/>
          </a:bodyPr>
          <a:lstStyle/>
          <a:p>
            <a:pPr marL="0" indent="0">
              <a:buNone/>
            </a:pPr>
            <a:r>
              <a:rPr lang="en-US" dirty="0"/>
              <a:t>Agencies must submit the following documents to be considered for reimbursement:</a:t>
            </a:r>
          </a:p>
          <a:p>
            <a:pPr marL="514350" indent="-514350">
              <a:buFont typeface="+mj-lt"/>
              <a:buAutoNum type="arabicPeriod"/>
            </a:pPr>
            <a:r>
              <a:rPr lang="en-US" dirty="0"/>
              <a:t>Arizona Office of State Treasurer Compliance Certification for Reimbursement Under A.R.S. § 41-180. </a:t>
            </a:r>
            <a:r>
              <a:rPr lang="en-US" dirty="0">
                <a:hlinkClick r:id="rId2"/>
              </a:rPr>
              <a:t>https://www.aztreasury.gov/revenue-distributions</a:t>
            </a:r>
            <a:endParaRPr lang="en-US" dirty="0"/>
          </a:p>
          <a:p>
            <a:pPr marL="514350" indent="-514350">
              <a:buFont typeface="+mj-lt"/>
              <a:buAutoNum type="arabicPeriod"/>
            </a:pPr>
            <a:r>
              <a:rPr lang="en-US" dirty="0"/>
              <a:t>An invoice indicating all required software charges and the dates the charges were incurred.</a:t>
            </a:r>
          </a:p>
          <a:p>
            <a:pPr marL="514350" indent="-514350">
              <a:buFont typeface="+mj-lt"/>
              <a:buAutoNum type="arabicPeriod"/>
            </a:pPr>
            <a:r>
              <a:rPr lang="en-US" dirty="0"/>
              <a:t>A receipt showing all required software charges have been paid to the vendor.</a:t>
            </a:r>
          </a:p>
          <a:p>
            <a:pPr marL="514350" indent="-514350">
              <a:buFont typeface="+mj-lt"/>
              <a:buAutoNum type="arabicPeriod"/>
            </a:pPr>
            <a:r>
              <a:rPr lang="en-US" dirty="0"/>
              <a:t>All documents must be submitted to SB1712@aztreasury.gov.</a:t>
            </a:r>
          </a:p>
          <a:p>
            <a:pPr marL="514350" indent="-514350">
              <a:buFont typeface="+mj-lt"/>
              <a:buAutoNum type="arabicPeriod"/>
            </a:pPr>
            <a:r>
              <a:rPr lang="en-US" dirty="0"/>
              <a:t>Properly submitted requests shall be reimbursed on a first-come, first-served basis.  </a:t>
            </a:r>
          </a:p>
          <a:p>
            <a:pPr marL="514350" indent="-514350">
              <a:buFont typeface="+mj-lt"/>
              <a:buAutoNum type="arabicPeriod"/>
            </a:pPr>
            <a:r>
              <a:rPr lang="en-US" dirty="0"/>
              <a:t>Any submission with incomplete or missing information will be rejected.  Rejected documents will need to be resubmitted and will not be considered for reimbursement until submitted properly.</a:t>
            </a:r>
          </a:p>
          <a:p>
            <a:pPr marL="514350" indent="-514350">
              <a:buFont typeface="+mj-lt"/>
              <a:buAutoNum type="arabicPeriod"/>
            </a:pPr>
            <a:r>
              <a:rPr lang="en-US" dirty="0"/>
              <a:t>Entities may begin submitting documents to State Treasurer’s Office September 24, 2022.  Any documents received prior to this date will be rejected and will need to be resubmitted on or after September 24, 2022.  </a:t>
            </a:r>
          </a:p>
          <a:p>
            <a:endParaRPr lang="en-US" dirty="0"/>
          </a:p>
        </p:txBody>
      </p:sp>
    </p:spTree>
    <p:extLst>
      <p:ext uri="{BB962C8B-B14F-4D97-AF65-F5344CB8AC3E}">
        <p14:creationId xmlns:p14="http://schemas.microsoft.com/office/powerpoint/2010/main" val="10191935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210</TotalTime>
  <Words>1036</Words>
  <Application>Microsoft Office PowerPoint</Application>
  <PresentationFormat>Widescreen</PresentationFormat>
  <Paragraphs>62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Courier New</vt:lpstr>
      <vt:lpstr>Garamond</vt:lpstr>
      <vt:lpstr>Organic</vt:lpstr>
      <vt:lpstr>SB1712 Discussion </vt:lpstr>
      <vt:lpstr>SB1712 Overview</vt:lpstr>
      <vt:lpstr>Q&amp;A #1</vt:lpstr>
      <vt:lpstr>Q&amp;A #2</vt:lpstr>
      <vt:lpstr>Q&amp;A #3</vt:lpstr>
      <vt:lpstr>Q&amp;A #4</vt:lpstr>
      <vt:lpstr>Q&amp;A #5</vt:lpstr>
      <vt:lpstr>Q&amp;A #6</vt:lpstr>
      <vt:lpstr>Submitting Reimbursement Claims</vt:lpstr>
      <vt:lpstr>Website Navigation</vt:lpstr>
      <vt:lpstr>Questions?</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SB1712 Discussion</dc:title>
  <dc:creator>Jackie Harding</dc:creator>
  <cp:lastModifiedBy>Jackie Harding</cp:lastModifiedBy>
  <cp:revision>26</cp:revision>
  <dcterms:created xsi:type="dcterms:W3CDTF">2022-09-14T14:21:41Z</dcterms:created>
  <dcterms:modified xsi:type="dcterms:W3CDTF">2022-09-14T18:01:33Z</dcterms:modified>
</cp:coreProperties>
</file>